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14"/>
  </p:notesMasterIdLst>
  <p:sldIdLst>
    <p:sldId id="256" r:id="rId2"/>
    <p:sldId id="262" r:id="rId3"/>
    <p:sldId id="258" r:id="rId4"/>
    <p:sldId id="259" r:id="rId5"/>
    <p:sldId id="261" r:id="rId6"/>
    <p:sldId id="263" r:id="rId7"/>
    <p:sldId id="269" r:id="rId8"/>
    <p:sldId id="270" r:id="rId9"/>
    <p:sldId id="264" r:id="rId10"/>
    <p:sldId id="266" r:id="rId11"/>
    <p:sldId id="271" r:id="rId12"/>
    <p:sldId id="272" r:id="rId1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tzerke" initials="k" lastIdx="2" clrIdx="0">
    <p:extLst>
      <p:ext uri="{19B8F6BF-5375-455C-9EA6-DF929625EA0E}">
        <p15:presenceInfo xmlns:p15="http://schemas.microsoft.com/office/powerpoint/2012/main" userId="kotzerk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8282"/>
    <a:srgbClr val="C3D7C4"/>
    <a:srgbClr val="C34C37"/>
    <a:srgbClr val="B60F1D"/>
    <a:srgbClr val="686868"/>
    <a:srgbClr val="A8101B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napToObjects="1">
      <p:cViewPr varScale="1">
        <p:scale>
          <a:sx n="165" d="100"/>
          <a:sy n="165" d="100"/>
        </p:scale>
        <p:origin x="172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6036F4E-A930-4F5E-9541-BA5273C18C4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8432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96216" y="2130427"/>
            <a:ext cx="7561984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96215" y="3886200"/>
            <a:ext cx="6876185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32" y="144474"/>
            <a:ext cx="1392140" cy="913030"/>
          </a:xfrm>
          <a:prstGeom prst="rect">
            <a:avLst/>
          </a:prstGeom>
        </p:spPr>
      </p:pic>
      <p:sp>
        <p:nvSpPr>
          <p:cNvPr id="7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7691871" y="6356351"/>
            <a:ext cx="1114424" cy="36512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750">
                <a:solidFill>
                  <a:srgbClr val="828282"/>
                </a:solidFill>
              </a:defRPr>
            </a:lvl1pPr>
          </a:lstStyle>
          <a:p>
            <a:fld id="{05E0496F-8472-4AD4-88E7-31A54ECB14C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5992060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2 zeil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49326" y="1736725"/>
            <a:ext cx="8040688" cy="3513138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32" y="144474"/>
            <a:ext cx="1392140" cy="913030"/>
          </a:xfrm>
          <a:prstGeom prst="rect">
            <a:avLst/>
          </a:prstGeom>
        </p:spPr>
      </p:pic>
      <p:sp>
        <p:nvSpPr>
          <p:cNvPr id="6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1855059" y="323734"/>
            <a:ext cx="4536598" cy="727401"/>
          </a:xfrm>
          <a:prstGeom prst="rect">
            <a:avLst/>
          </a:prstGeom>
          <a:noFill/>
          <a:ln/>
        </p:spPr>
        <p:txBody>
          <a:bodyPr lIns="0" tIns="0" rIns="0" bIns="0" anchor="b" anchorCtr="0"/>
          <a:lstStyle>
            <a:lvl1pPr>
              <a:lnSpc>
                <a:spcPts val="2400"/>
              </a:lnSpc>
              <a:defRPr/>
            </a:lvl1pPr>
          </a:lstStyle>
          <a:p>
            <a:pPr>
              <a:lnSpc>
                <a:spcPts val="3200"/>
              </a:lnSpc>
            </a:pPr>
            <a:r>
              <a:rPr lang="de-DE" sz="2100">
                <a:latin typeface="HelveticaNeueLT W1G 57 Cn" panose="020B0506030502020204" pitchFamily="34" charset="0"/>
              </a:rPr>
              <a:t>Mastertitelformat bearbeiten</a:t>
            </a:r>
            <a:endParaRPr lang="de-DE" sz="2100" dirty="0">
              <a:latin typeface="HelveticaNeueLT W1G 57 Cn" panose="020B0506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901698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49325" y="1736725"/>
            <a:ext cx="3943350" cy="351313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5076" y="1736725"/>
            <a:ext cx="3944938" cy="351313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32" y="144474"/>
            <a:ext cx="1392140" cy="913030"/>
          </a:xfrm>
          <a:prstGeom prst="rect">
            <a:avLst/>
          </a:prstGeom>
        </p:spPr>
      </p:pic>
      <p:sp>
        <p:nvSpPr>
          <p:cNvPr id="8" name="Rectangle 16"/>
          <p:cNvSpPr txBox="1">
            <a:spLocks noChangeArrowheads="1"/>
          </p:cNvSpPr>
          <p:nvPr userDrawn="1"/>
        </p:nvSpPr>
        <p:spPr>
          <a:xfrm>
            <a:off x="1855059" y="332279"/>
            <a:ext cx="4913209" cy="727401"/>
          </a:xfrm>
          <a:prstGeom prst="rect">
            <a:avLst/>
          </a:prstGeom>
          <a:noFill/>
          <a:ln/>
        </p:spPr>
        <p:txBody>
          <a:bodyPr lIns="0" tIns="0" rIns="0" bIns="0" anchor="b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de-DE" sz="2100" kern="0" dirty="0">
                <a:latin typeface="HelveticaNeueLT W1G 57 Cn" panose="020B0506030502020204" pitchFamily="34" charset="0"/>
              </a:rPr>
              <a:t>Musterüberschrift, 1zeilig</a:t>
            </a:r>
          </a:p>
        </p:txBody>
      </p:sp>
    </p:spTree>
    <p:extLst>
      <p:ext uri="{BB962C8B-B14F-4D97-AF65-F5344CB8AC3E}">
        <p14:creationId xmlns:p14="http://schemas.microsoft.com/office/powerpoint/2010/main" val="2743459608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49326" y="1736725"/>
            <a:ext cx="8040688" cy="35131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32" y="144474"/>
            <a:ext cx="1392140" cy="913030"/>
          </a:xfrm>
          <a:prstGeom prst="rect">
            <a:avLst/>
          </a:prstGeom>
        </p:spPr>
      </p:pic>
      <p:sp>
        <p:nvSpPr>
          <p:cNvPr id="7" name="Rectangle 16"/>
          <p:cNvSpPr txBox="1">
            <a:spLocks noChangeArrowheads="1"/>
          </p:cNvSpPr>
          <p:nvPr userDrawn="1"/>
        </p:nvSpPr>
        <p:spPr>
          <a:xfrm>
            <a:off x="1855059" y="332279"/>
            <a:ext cx="4913209" cy="727401"/>
          </a:xfrm>
          <a:prstGeom prst="rect">
            <a:avLst/>
          </a:prstGeom>
          <a:noFill/>
          <a:ln/>
        </p:spPr>
        <p:txBody>
          <a:bodyPr lIns="0" tIns="0" rIns="0" bIns="0" anchor="b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de-DE" sz="2100" kern="0" dirty="0">
                <a:latin typeface="HelveticaNeueLT W1G 57 Cn" panose="020B0506030502020204" pitchFamily="34" charset="0"/>
              </a:rPr>
              <a:t>Musterüberschrift, 1zeilig</a:t>
            </a:r>
          </a:p>
        </p:txBody>
      </p:sp>
    </p:spTree>
    <p:extLst>
      <p:ext uri="{BB962C8B-B14F-4D97-AF65-F5344CB8AC3E}">
        <p14:creationId xmlns:p14="http://schemas.microsoft.com/office/powerpoint/2010/main" val="2789585210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e Se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06759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3"/>
          <p:cNvGrpSpPr>
            <a:grpSpLocks/>
          </p:cNvGrpSpPr>
          <p:nvPr userDrawn="1"/>
        </p:nvGrpSpPr>
        <p:grpSpPr bwMode="auto">
          <a:xfrm>
            <a:off x="881064" y="6346120"/>
            <a:ext cx="8177212" cy="71438"/>
            <a:chOff x="723" y="2813"/>
            <a:chExt cx="5282" cy="23"/>
          </a:xfrm>
        </p:grpSpPr>
        <p:sp>
          <p:nvSpPr>
            <p:cNvPr id="13" name="Rectangle 24"/>
            <p:cNvSpPr>
              <a:spLocks noChangeArrowheads="1"/>
            </p:cNvSpPr>
            <p:nvPr userDrawn="1"/>
          </p:nvSpPr>
          <p:spPr bwMode="auto">
            <a:xfrm>
              <a:off x="723" y="2813"/>
              <a:ext cx="2267" cy="23"/>
            </a:xfrm>
            <a:prstGeom prst="rect">
              <a:avLst/>
            </a:prstGeom>
            <a:solidFill>
              <a:srgbClr val="B60F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" name="Rectangle 25"/>
            <p:cNvSpPr>
              <a:spLocks noChangeArrowheads="1"/>
            </p:cNvSpPr>
            <p:nvPr userDrawn="1"/>
          </p:nvSpPr>
          <p:spPr bwMode="auto">
            <a:xfrm>
              <a:off x="2945" y="2813"/>
              <a:ext cx="1020" cy="23"/>
            </a:xfrm>
            <a:prstGeom prst="rect">
              <a:avLst/>
            </a:prstGeom>
            <a:solidFill>
              <a:srgbClr val="C34C3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Rectangle 26"/>
            <p:cNvSpPr>
              <a:spLocks noChangeArrowheads="1"/>
            </p:cNvSpPr>
            <p:nvPr userDrawn="1"/>
          </p:nvSpPr>
          <p:spPr bwMode="auto">
            <a:xfrm>
              <a:off x="3965" y="2813"/>
              <a:ext cx="1020" cy="23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Rectangle 27"/>
            <p:cNvSpPr>
              <a:spLocks noChangeArrowheads="1"/>
            </p:cNvSpPr>
            <p:nvPr userDrawn="1"/>
          </p:nvSpPr>
          <p:spPr bwMode="auto">
            <a:xfrm>
              <a:off x="4985" y="2813"/>
              <a:ext cx="1020" cy="23"/>
            </a:xfrm>
            <a:prstGeom prst="rect">
              <a:avLst/>
            </a:prstGeom>
            <a:solidFill>
              <a:srgbClr val="C3D7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70" r:id="rId4"/>
    <p:sldLayoutId id="2147483672" r:id="rId5"/>
  </p:sldLayoutIdLst>
  <p:transition>
    <p:fade thruBlk="1"/>
  </p:transition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50">
          <a:solidFill>
            <a:srgbClr val="A8101B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50">
          <a:solidFill>
            <a:srgbClr val="A8101B"/>
          </a:solidFill>
          <a:latin typeface="Helvetica Neue LT" pitchFamily="2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50">
          <a:solidFill>
            <a:srgbClr val="A8101B"/>
          </a:solidFill>
          <a:latin typeface="Helvetica Neue LT" pitchFamily="2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50">
          <a:solidFill>
            <a:srgbClr val="A8101B"/>
          </a:solidFill>
          <a:latin typeface="Helvetica Neue LT" pitchFamily="2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50">
          <a:solidFill>
            <a:srgbClr val="A8101B"/>
          </a:solidFill>
          <a:latin typeface="Helvetica Neue LT" pitchFamily="2" charset="0"/>
          <a:cs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250">
          <a:solidFill>
            <a:srgbClr val="A8101B"/>
          </a:solidFill>
          <a:latin typeface="Helvetica Neue LT" pitchFamily="2" charset="0"/>
          <a:cs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250">
          <a:solidFill>
            <a:srgbClr val="A8101B"/>
          </a:solidFill>
          <a:latin typeface="Helvetica Neue LT" pitchFamily="2" charset="0"/>
          <a:cs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250">
          <a:solidFill>
            <a:srgbClr val="A8101B"/>
          </a:solidFill>
          <a:latin typeface="Helvetica Neue LT" pitchFamily="2" charset="0"/>
          <a:cs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250">
          <a:solidFill>
            <a:srgbClr val="A8101B"/>
          </a:solidFill>
          <a:latin typeface="Helvetica Neue LT" pitchFamily="2" charset="0"/>
          <a:cs typeface="Arial" charset="0"/>
        </a:defRPr>
      </a:lvl9pPr>
    </p:titleStyle>
    <p:bodyStyle>
      <a:lvl1pPr marL="202406" indent="-20240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buChar char="§"/>
        <a:tabLst>
          <a:tab pos="670322" algn="l"/>
        </a:tabLst>
        <a:defRPr sz="1650">
          <a:solidFill>
            <a:schemeClr val="tx1"/>
          </a:solidFill>
          <a:latin typeface="+mn-lt"/>
          <a:ea typeface="+mn-ea"/>
          <a:cs typeface="+mn-cs"/>
        </a:defRPr>
      </a:lvl1pPr>
      <a:lvl2pPr marL="467916" indent="-130969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tabLst>
          <a:tab pos="670322" algn="l"/>
        </a:tabLst>
        <a:defRPr sz="1650">
          <a:solidFill>
            <a:srgbClr val="000000"/>
          </a:solidFill>
          <a:latin typeface="+mn-lt"/>
          <a:cs typeface="+mn-cs"/>
        </a:defRPr>
      </a:lvl2pPr>
      <a:lvl3pPr marL="740569" indent="-13692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§"/>
        <a:tabLst>
          <a:tab pos="670322" algn="l"/>
        </a:tabLst>
        <a:defRPr sz="1500">
          <a:solidFill>
            <a:schemeClr val="tx1"/>
          </a:solidFill>
          <a:latin typeface="+mn-lt"/>
          <a:cs typeface="+mn-cs"/>
        </a:defRPr>
      </a:lvl3pPr>
      <a:lvl4pPr marL="1013222" indent="-138113" algn="l" rtl="0" eaLnBrk="1" fontAlgn="base" hangingPunct="1">
        <a:spcBef>
          <a:spcPct val="20000"/>
        </a:spcBef>
        <a:spcAft>
          <a:spcPct val="0"/>
        </a:spcAft>
        <a:buChar char="-"/>
        <a:tabLst>
          <a:tab pos="670322" algn="l"/>
        </a:tabLst>
        <a:defRPr sz="1500">
          <a:solidFill>
            <a:schemeClr val="tx1"/>
          </a:solidFill>
          <a:latin typeface="+mn-lt"/>
          <a:cs typeface="+mn-cs"/>
        </a:defRPr>
      </a:lvl4pPr>
      <a:lvl5pPr marL="1278731" indent="-130969" algn="l" rtl="0" eaLnBrk="1" fontAlgn="base" hangingPunct="1">
        <a:spcBef>
          <a:spcPct val="20000"/>
        </a:spcBef>
        <a:spcAft>
          <a:spcPct val="0"/>
        </a:spcAft>
        <a:buChar char="-"/>
        <a:tabLst>
          <a:tab pos="670322" algn="l"/>
        </a:tabLst>
        <a:defRPr>
          <a:solidFill>
            <a:schemeClr val="tx1"/>
          </a:solidFill>
          <a:latin typeface="+mn-lt"/>
          <a:cs typeface="+mn-cs"/>
        </a:defRPr>
      </a:lvl5pPr>
      <a:lvl6pPr marL="1621631" indent="-130969" algn="l" rtl="0" eaLnBrk="1" fontAlgn="base" hangingPunct="1">
        <a:spcBef>
          <a:spcPct val="20000"/>
        </a:spcBef>
        <a:spcAft>
          <a:spcPct val="0"/>
        </a:spcAft>
        <a:buChar char="-"/>
        <a:tabLst>
          <a:tab pos="670322" algn="l"/>
        </a:tabLst>
        <a:defRPr>
          <a:solidFill>
            <a:schemeClr val="tx1"/>
          </a:solidFill>
          <a:latin typeface="+mn-lt"/>
          <a:cs typeface="+mn-cs"/>
        </a:defRPr>
      </a:lvl6pPr>
      <a:lvl7pPr marL="1964531" indent="-130969" algn="l" rtl="0" eaLnBrk="1" fontAlgn="base" hangingPunct="1">
        <a:spcBef>
          <a:spcPct val="20000"/>
        </a:spcBef>
        <a:spcAft>
          <a:spcPct val="0"/>
        </a:spcAft>
        <a:buChar char="-"/>
        <a:tabLst>
          <a:tab pos="670322" algn="l"/>
        </a:tabLst>
        <a:defRPr>
          <a:solidFill>
            <a:schemeClr val="tx1"/>
          </a:solidFill>
          <a:latin typeface="+mn-lt"/>
          <a:cs typeface="+mn-cs"/>
        </a:defRPr>
      </a:lvl7pPr>
      <a:lvl8pPr marL="2307431" indent="-130969" algn="l" rtl="0" eaLnBrk="1" fontAlgn="base" hangingPunct="1">
        <a:spcBef>
          <a:spcPct val="20000"/>
        </a:spcBef>
        <a:spcAft>
          <a:spcPct val="0"/>
        </a:spcAft>
        <a:buChar char="-"/>
        <a:tabLst>
          <a:tab pos="670322" algn="l"/>
        </a:tabLst>
        <a:defRPr>
          <a:solidFill>
            <a:schemeClr val="tx1"/>
          </a:solidFill>
          <a:latin typeface="+mn-lt"/>
          <a:cs typeface="+mn-cs"/>
        </a:defRPr>
      </a:lvl8pPr>
      <a:lvl9pPr marL="2650331" indent="-130969" algn="l" rtl="0" eaLnBrk="1" fontAlgn="base" hangingPunct="1">
        <a:spcBef>
          <a:spcPct val="20000"/>
        </a:spcBef>
        <a:spcAft>
          <a:spcPct val="0"/>
        </a:spcAft>
        <a:buChar char="-"/>
        <a:tabLst>
          <a:tab pos="670322" algn="l"/>
        </a:tabLst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hyperlink" Target="mailto:m.grunwald@eh-ludwigsburg.de" TargetMode="External"/><Relationship Id="rId4" Type="http://schemas.openxmlformats.org/officeDocument/2006/relationships/hyperlink" Target="mailto:b.gerst@eh-ludwigsburg.d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hyperlink" Target="http://www.eh-ludwigsburg.de/studium/praxisamt/belegu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hyperlink" Target="http://www.eh-ludwigsburg.de/studium/praxisamt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 txBox="1">
            <a:spLocks noChangeArrowheads="1"/>
          </p:cNvSpPr>
          <p:nvPr/>
        </p:nvSpPr>
        <p:spPr bwMode="auto">
          <a:xfrm>
            <a:off x="852735" y="4088915"/>
            <a:ext cx="5855494" cy="857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4290" rIns="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9pPr>
          </a:lstStyle>
          <a:p>
            <a:r>
              <a:rPr lang="de-DE" sz="2800" kern="0" dirty="0">
                <a:latin typeface="HelveticaNeueLT W1G 57 Cn" panose="020B0506030502020204" pitchFamily="34" charset="0"/>
              </a:rPr>
              <a:t>Informationen zum praktischen Studiensemester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847604" y="4975359"/>
            <a:ext cx="5725540" cy="106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buClr>
                <a:schemeClr val="tx2"/>
              </a:buClr>
              <a:buSzPct val="90000"/>
              <a:tabLst>
                <a:tab pos="271463" algn="l"/>
              </a:tabLst>
            </a:pPr>
            <a:r>
              <a:rPr lang="de-DE" sz="1600" dirty="0">
                <a:solidFill>
                  <a:srgbClr val="828282"/>
                </a:solidFill>
                <a:latin typeface="HelveticaNeueLT W1G 47 LtCn" panose="020B0406020202020204" pitchFamily="34" charset="0"/>
              </a:rPr>
              <a:t>Für die Studiengänge Soziale Arbeit, Diakoniewissenschaft sowie Religions- und Gemeindepädagogik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938C3A2-AB02-46E3-B24D-DB7936480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320581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310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6"/>
          <p:cNvSpPr txBox="1">
            <a:spLocks noChangeArrowheads="1"/>
          </p:cNvSpPr>
          <p:nvPr/>
        </p:nvSpPr>
        <p:spPr>
          <a:xfrm>
            <a:off x="1855059" y="1100050"/>
            <a:ext cx="4536598" cy="545551"/>
          </a:xfrm>
          <a:prstGeom prst="rect">
            <a:avLst/>
          </a:prstGeom>
          <a:noFill/>
          <a:ln/>
        </p:spPr>
        <p:txBody>
          <a:bodyPr lIns="0" tIns="0" rIns="0" bIns="0" anchor="b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de-DE" sz="2800" kern="0" dirty="0">
                <a:latin typeface="HelveticaNeueLT W1G 57 Cn" panose="020B0506030502020204" pitchFamily="34" charset="0"/>
              </a:rPr>
              <a:t>Was sonst noch wichtig wäre…</a:t>
            </a:r>
          </a:p>
        </p:txBody>
      </p:sp>
      <p:sp>
        <p:nvSpPr>
          <p:cNvPr id="11" name="Rectangle 17"/>
          <p:cNvSpPr txBox="1">
            <a:spLocks noChangeArrowheads="1"/>
          </p:cNvSpPr>
          <p:nvPr/>
        </p:nvSpPr>
        <p:spPr>
          <a:xfrm>
            <a:off x="821075" y="2050834"/>
            <a:ext cx="6030516" cy="2634854"/>
          </a:xfrm>
          <a:prstGeom prst="rect">
            <a:avLst/>
          </a:prstGeom>
          <a:noFill/>
          <a:ln/>
        </p:spPr>
        <p:txBody>
          <a:bodyPr lIns="0" tIns="0" rIns="0" bIns="0"/>
          <a:lstStyle>
            <a:lvl1pPr marL="269875" indent="-269875" eaLnBrk="1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Char char="§"/>
              <a:tabLst>
                <a:tab pos="893763" algn="l"/>
              </a:tabLst>
              <a:defRPr sz="1800">
                <a:latin typeface="+mn-lt"/>
                <a:cs typeface="+mn-cs"/>
              </a:defRPr>
            </a:lvl1pPr>
            <a:lvl2pPr marL="623888" lvl="1" indent="-174625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tabLst>
                <a:tab pos="893763" algn="l"/>
              </a:tabLst>
              <a:defRPr sz="1800">
                <a:latin typeface="+mn-lt"/>
                <a:cs typeface="+mn-cs"/>
              </a:defRPr>
            </a:lvl2pPr>
            <a:lvl3pPr marL="987425" lvl="2" indent="-182563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  <a:tabLst>
                <a:tab pos="893763" algn="l"/>
              </a:tabLst>
              <a:defRPr sz="1600">
                <a:latin typeface="+mn-lt"/>
                <a:cs typeface="+mn-cs"/>
              </a:defRPr>
            </a:lvl3pPr>
            <a:lvl4pPr marL="1350963" lvl="3" indent="-184150" eaLnBrk="1" hangingPunct="1">
              <a:spcBef>
                <a:spcPct val="20000"/>
              </a:spcBef>
              <a:buChar char="-"/>
              <a:tabLst>
                <a:tab pos="893763" algn="l"/>
              </a:tabLst>
              <a:defRPr sz="1600">
                <a:latin typeface="+mn-lt"/>
                <a:cs typeface="+mn-cs"/>
              </a:defRPr>
            </a:lvl4pPr>
            <a:lvl5pPr marL="1704975" lvl="4" indent="-174625" eaLnBrk="1" hangingPunct="1">
              <a:spcBef>
                <a:spcPct val="20000"/>
              </a:spcBef>
              <a:buChar char="-"/>
              <a:tabLst>
                <a:tab pos="893763" algn="l"/>
              </a:tabLst>
              <a:defRPr sz="1400">
                <a:latin typeface="+mn-lt"/>
                <a:cs typeface="+mn-cs"/>
              </a:defRPr>
            </a:lvl5pPr>
            <a:lvl6pPr marL="21621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6pPr>
            <a:lvl7pPr marL="26193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7pPr>
            <a:lvl8pPr marL="30765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8pPr>
            <a:lvl9pPr marL="35337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9pPr>
          </a:lstStyle>
          <a:p>
            <a:r>
              <a:rPr lang="de-DE" dirty="0"/>
              <a:t>Gehen Sie sorgsam mit Ihrem Praxissemester um, Sie haben nur das eine!</a:t>
            </a:r>
          </a:p>
          <a:p>
            <a:endParaRPr lang="de-DE" dirty="0"/>
          </a:p>
          <a:p>
            <a:r>
              <a:rPr lang="de-DE" dirty="0"/>
              <a:t>Reduzierung oder Teilung des Praxissemesters</a:t>
            </a:r>
          </a:p>
          <a:p>
            <a:pPr marL="336947" lvl="1" indent="0">
              <a:buNone/>
            </a:pPr>
            <a:r>
              <a:rPr lang="de-DE" dirty="0"/>
              <a:t>(Informationen zu Reduktion und Teilung des Praxissemesters)</a:t>
            </a:r>
          </a:p>
          <a:p>
            <a:endParaRPr lang="de-DE" dirty="0"/>
          </a:p>
          <a:p>
            <a:r>
              <a:rPr lang="de-DE" dirty="0"/>
              <a:t>Bei Problemen oder Schwierigkeiten sind wir sehr gerne für Sie da!</a:t>
            </a:r>
          </a:p>
          <a:p>
            <a:endParaRPr lang="de-DE" dirty="0"/>
          </a:p>
          <a:p>
            <a:r>
              <a:rPr lang="de-DE" dirty="0"/>
              <a:t>Ein Praxisstellenwechsel ist möglich. Sie sollten Ihr Praxissemester nicht nur durchalten!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256C438-383A-40D4-8D07-0C345BC9F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72981"/>
      </p:ext>
    </p:extLst>
  </p:cSld>
  <p:clrMapOvr>
    <a:masterClrMapping/>
  </p:clrMapOvr>
  <p:transition advTm="4021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6"/>
          <p:cNvSpPr txBox="1">
            <a:spLocks noChangeArrowheads="1"/>
          </p:cNvSpPr>
          <p:nvPr/>
        </p:nvSpPr>
        <p:spPr>
          <a:xfrm>
            <a:off x="1855059" y="1100050"/>
            <a:ext cx="4996532" cy="545551"/>
          </a:xfrm>
          <a:prstGeom prst="rect">
            <a:avLst/>
          </a:prstGeom>
          <a:noFill/>
          <a:ln/>
        </p:spPr>
        <p:txBody>
          <a:bodyPr lIns="0" tIns="0" rIns="0" bIns="0" anchor="b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de-DE" sz="2800" kern="0" dirty="0">
                <a:latin typeface="HelveticaNeueLT W1G 57 Cn" panose="020B0506030502020204" pitchFamily="34" charset="0"/>
              </a:rPr>
              <a:t>FAQs und was sonst noch wichtig wäre… </a:t>
            </a:r>
          </a:p>
        </p:txBody>
      </p:sp>
      <p:sp>
        <p:nvSpPr>
          <p:cNvPr id="11" name="Rectangle 17"/>
          <p:cNvSpPr txBox="1">
            <a:spLocks noChangeArrowheads="1"/>
          </p:cNvSpPr>
          <p:nvPr/>
        </p:nvSpPr>
        <p:spPr>
          <a:xfrm>
            <a:off x="821075" y="2050834"/>
            <a:ext cx="6030516" cy="2634854"/>
          </a:xfrm>
          <a:prstGeom prst="rect">
            <a:avLst/>
          </a:prstGeom>
          <a:noFill/>
          <a:ln/>
        </p:spPr>
        <p:txBody>
          <a:bodyPr lIns="0" tIns="0" rIns="0" bIns="0"/>
          <a:lstStyle>
            <a:lvl1pPr marL="269875" indent="-269875" eaLnBrk="1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Char char="§"/>
              <a:tabLst>
                <a:tab pos="893763" algn="l"/>
              </a:tabLst>
              <a:defRPr sz="1800">
                <a:latin typeface="+mn-lt"/>
                <a:cs typeface="+mn-cs"/>
              </a:defRPr>
            </a:lvl1pPr>
            <a:lvl2pPr marL="623888" lvl="1" indent="-174625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tabLst>
                <a:tab pos="893763" algn="l"/>
              </a:tabLst>
              <a:defRPr sz="1800">
                <a:latin typeface="+mn-lt"/>
                <a:cs typeface="+mn-cs"/>
              </a:defRPr>
            </a:lvl2pPr>
            <a:lvl3pPr marL="987425" lvl="2" indent="-182563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  <a:tabLst>
                <a:tab pos="893763" algn="l"/>
              </a:tabLst>
              <a:defRPr sz="1600">
                <a:latin typeface="+mn-lt"/>
                <a:cs typeface="+mn-cs"/>
              </a:defRPr>
            </a:lvl3pPr>
            <a:lvl4pPr marL="1350963" lvl="3" indent="-184150" eaLnBrk="1" hangingPunct="1">
              <a:spcBef>
                <a:spcPct val="20000"/>
              </a:spcBef>
              <a:buChar char="-"/>
              <a:tabLst>
                <a:tab pos="893763" algn="l"/>
              </a:tabLst>
              <a:defRPr sz="1600">
                <a:latin typeface="+mn-lt"/>
                <a:cs typeface="+mn-cs"/>
              </a:defRPr>
            </a:lvl4pPr>
            <a:lvl5pPr marL="1704975" lvl="4" indent="-174625" eaLnBrk="1" hangingPunct="1">
              <a:spcBef>
                <a:spcPct val="20000"/>
              </a:spcBef>
              <a:buChar char="-"/>
              <a:tabLst>
                <a:tab pos="893763" algn="l"/>
              </a:tabLst>
              <a:defRPr sz="1400">
                <a:latin typeface="+mn-lt"/>
                <a:cs typeface="+mn-cs"/>
              </a:defRPr>
            </a:lvl5pPr>
            <a:lvl6pPr marL="21621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6pPr>
            <a:lvl7pPr marL="26193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7pPr>
            <a:lvl8pPr marL="30765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8pPr>
            <a:lvl9pPr marL="35337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9pPr>
          </a:lstStyle>
          <a:p>
            <a:r>
              <a:rPr lang="de-DE" dirty="0"/>
              <a:t>ABV = Vertrag?</a:t>
            </a:r>
          </a:p>
          <a:p>
            <a:pPr lvl="1"/>
            <a:r>
              <a:rPr lang="de-DE" dirty="0"/>
              <a:t>Wer füllt diese aus?</a:t>
            </a:r>
          </a:p>
          <a:p>
            <a:endParaRPr lang="de-DE" dirty="0"/>
          </a:p>
          <a:p>
            <a:r>
              <a:rPr lang="de-DE" dirty="0"/>
              <a:t>Inhalte, Unterschrift zu Praxisbericht und/oder Beurteilung als Druckmittel? Instrument zur Machtausübung durch Anleitung? Was tun?</a:t>
            </a:r>
          </a:p>
          <a:p>
            <a:endParaRPr lang="de-DE" dirty="0"/>
          </a:p>
          <a:p>
            <a:r>
              <a:rPr lang="de-DE" dirty="0"/>
              <a:t>Nachweise zum Praxissemester und </a:t>
            </a:r>
            <a:r>
              <a:rPr lang="de-DE" dirty="0" err="1"/>
              <a:t>Credit</a:t>
            </a:r>
            <a:r>
              <a:rPr lang="de-DE" dirty="0"/>
              <a:t> Points für Modul 19: </a:t>
            </a:r>
          </a:p>
          <a:p>
            <a:pPr marL="0" indent="0">
              <a:buNone/>
            </a:pPr>
            <a:r>
              <a:rPr lang="de-DE" dirty="0"/>
              <a:t>Kann das Praxisamt mit diesem Zusammenhang Einfluss nehmen, Druck auf mich ausüben in Bezug auf die Gestaltung oder Durchführung meines Praxissemesters?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EA9B941-FE78-4A10-BBF5-2477F0C0E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5103"/>
      </p:ext>
    </p:extLst>
  </p:cSld>
  <p:clrMapOvr>
    <a:masterClrMapping/>
  </p:clrMapOvr>
  <p:transition advTm="17329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6"/>
          <p:cNvSpPr txBox="1">
            <a:spLocks noChangeArrowheads="1"/>
          </p:cNvSpPr>
          <p:nvPr/>
        </p:nvSpPr>
        <p:spPr>
          <a:xfrm>
            <a:off x="1855059" y="1100050"/>
            <a:ext cx="4996532" cy="545551"/>
          </a:xfrm>
          <a:prstGeom prst="rect">
            <a:avLst/>
          </a:prstGeom>
          <a:noFill/>
          <a:ln/>
        </p:spPr>
        <p:txBody>
          <a:bodyPr lIns="0" tIns="0" rIns="0" bIns="0" anchor="b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de-DE" sz="2800" kern="0" dirty="0">
                <a:latin typeface="HelveticaNeueLT W1G 57 Cn" panose="020B0506030502020204" pitchFamily="34" charset="0"/>
              </a:rPr>
              <a:t>FAQs und was sonst noch wichtig wäre… </a:t>
            </a:r>
          </a:p>
        </p:txBody>
      </p:sp>
      <p:sp>
        <p:nvSpPr>
          <p:cNvPr id="11" name="Rectangle 17"/>
          <p:cNvSpPr txBox="1">
            <a:spLocks noChangeArrowheads="1"/>
          </p:cNvSpPr>
          <p:nvPr/>
        </p:nvSpPr>
        <p:spPr>
          <a:xfrm>
            <a:off x="821075" y="2050834"/>
            <a:ext cx="6030516" cy="2634854"/>
          </a:xfrm>
          <a:prstGeom prst="rect">
            <a:avLst/>
          </a:prstGeom>
          <a:noFill/>
          <a:ln/>
        </p:spPr>
        <p:txBody>
          <a:bodyPr lIns="0" tIns="0" rIns="0" bIns="0"/>
          <a:lstStyle>
            <a:lvl1pPr marL="269875" indent="-269875" eaLnBrk="1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Char char="§"/>
              <a:tabLst>
                <a:tab pos="893763" algn="l"/>
              </a:tabLst>
              <a:defRPr sz="1800">
                <a:latin typeface="+mn-lt"/>
                <a:cs typeface="+mn-cs"/>
              </a:defRPr>
            </a:lvl1pPr>
            <a:lvl2pPr marL="623888" lvl="1" indent="-174625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tabLst>
                <a:tab pos="893763" algn="l"/>
              </a:tabLst>
              <a:defRPr sz="1800">
                <a:latin typeface="+mn-lt"/>
                <a:cs typeface="+mn-cs"/>
              </a:defRPr>
            </a:lvl2pPr>
            <a:lvl3pPr marL="987425" lvl="2" indent="-182563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  <a:tabLst>
                <a:tab pos="893763" algn="l"/>
              </a:tabLst>
              <a:defRPr sz="1600">
                <a:latin typeface="+mn-lt"/>
                <a:cs typeface="+mn-cs"/>
              </a:defRPr>
            </a:lvl3pPr>
            <a:lvl4pPr marL="1350963" lvl="3" indent="-184150" eaLnBrk="1" hangingPunct="1">
              <a:spcBef>
                <a:spcPct val="20000"/>
              </a:spcBef>
              <a:buChar char="-"/>
              <a:tabLst>
                <a:tab pos="893763" algn="l"/>
              </a:tabLst>
              <a:defRPr sz="1600">
                <a:latin typeface="+mn-lt"/>
                <a:cs typeface="+mn-cs"/>
              </a:defRPr>
            </a:lvl4pPr>
            <a:lvl5pPr marL="1704975" lvl="4" indent="-174625" eaLnBrk="1" hangingPunct="1">
              <a:spcBef>
                <a:spcPct val="20000"/>
              </a:spcBef>
              <a:buChar char="-"/>
              <a:tabLst>
                <a:tab pos="893763" algn="l"/>
              </a:tabLst>
              <a:defRPr sz="1400">
                <a:latin typeface="+mn-lt"/>
                <a:cs typeface="+mn-cs"/>
              </a:defRPr>
            </a:lvl5pPr>
            <a:lvl6pPr marL="21621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6pPr>
            <a:lvl7pPr marL="26193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7pPr>
            <a:lvl8pPr marL="30765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8pPr>
            <a:lvl9pPr marL="35337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Gehen Sie achtsam mit sich selbst um. Üben Sie das für Ihre spätere Berufspraxis!</a:t>
            </a:r>
          </a:p>
          <a:p>
            <a:pPr marL="0" indent="0">
              <a:buNone/>
            </a:pPr>
            <a:r>
              <a:rPr lang="de-DE" dirty="0"/>
              <a:t>Wir wünschen Ihnen, dass Sie im Praxissemester die Erfahrung machen, in der Sozialen Arbeit sind Sie richtig!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Haben Sie noch Fragen?</a:t>
            </a:r>
          </a:p>
          <a:p>
            <a:pPr marL="0" indent="0">
              <a:buNone/>
            </a:pPr>
            <a:r>
              <a:rPr lang="de-DE" dirty="0"/>
              <a:t>Melden Sie sich gerne bei</a:t>
            </a:r>
          </a:p>
          <a:p>
            <a:pPr marL="0" indent="0">
              <a:buNone/>
            </a:pPr>
            <a:r>
              <a:rPr lang="de-DE" dirty="0"/>
              <a:t>Beatrice Gerst			Marion Grunwald</a:t>
            </a:r>
          </a:p>
          <a:p>
            <a:pPr marL="0" indent="0">
              <a:buNone/>
            </a:pPr>
            <a:r>
              <a:rPr lang="de-DE" dirty="0">
                <a:hlinkClick r:id="rId4"/>
              </a:rPr>
              <a:t>b.gerst@eh-ludwigsburg.de</a:t>
            </a:r>
            <a:r>
              <a:rPr lang="de-DE" dirty="0"/>
              <a:t>	</a:t>
            </a:r>
            <a:r>
              <a:rPr lang="de-DE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m.grunwald@eh</a:t>
            </a:r>
            <a:r>
              <a:rPr lang="de-DE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	</a:t>
            </a:r>
            <a:r>
              <a:rPr lang="de-DE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					</a:t>
            </a:r>
            <a:r>
              <a:rPr lang="de-DE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ludwigsburg.de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Detaillierte Informationen und Formulare zum praktischen Studiensemester finden Sie auf unserer Homepage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F08F59-E60A-4DB3-B6AB-EB7F73E0C3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24662"/>
      </p:ext>
    </p:extLst>
  </p:cSld>
  <p:clrMapOvr>
    <a:masterClrMapping/>
  </p:clrMapOvr>
  <p:transition advTm="4227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6"/>
          <p:cNvSpPr txBox="1">
            <a:spLocks noChangeArrowheads="1"/>
          </p:cNvSpPr>
          <p:nvPr/>
        </p:nvSpPr>
        <p:spPr>
          <a:xfrm>
            <a:off x="1855059" y="1100050"/>
            <a:ext cx="4536598" cy="545551"/>
          </a:xfrm>
          <a:prstGeom prst="rect">
            <a:avLst/>
          </a:prstGeom>
          <a:noFill/>
          <a:ln/>
        </p:spPr>
        <p:txBody>
          <a:bodyPr lIns="0" tIns="0" rIns="0" bIns="0" anchor="b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de-DE" sz="2800" kern="0" dirty="0">
                <a:latin typeface="HelveticaNeueLT W1G 57 Cn" panose="020B0506030502020204" pitchFamily="34" charset="0"/>
              </a:rPr>
              <a:t>Das praktische Studiensemester</a:t>
            </a:r>
          </a:p>
        </p:txBody>
      </p:sp>
      <p:sp>
        <p:nvSpPr>
          <p:cNvPr id="11" name="Rectangle 17"/>
          <p:cNvSpPr txBox="1">
            <a:spLocks noChangeArrowheads="1"/>
          </p:cNvSpPr>
          <p:nvPr/>
        </p:nvSpPr>
        <p:spPr>
          <a:xfrm>
            <a:off x="821075" y="2050833"/>
            <a:ext cx="6030516" cy="3379005"/>
          </a:xfrm>
          <a:prstGeom prst="rect">
            <a:avLst/>
          </a:prstGeom>
          <a:noFill/>
          <a:ln/>
        </p:spPr>
        <p:txBody>
          <a:bodyPr lIns="0" tIns="0" rIns="0" bIns="0"/>
          <a:lstStyle>
            <a:lvl1pPr marL="269875" indent="-269875" eaLnBrk="1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Char char="§"/>
              <a:tabLst>
                <a:tab pos="893763" algn="l"/>
              </a:tabLst>
              <a:defRPr sz="1800">
                <a:latin typeface="+mn-lt"/>
                <a:cs typeface="+mn-cs"/>
              </a:defRPr>
            </a:lvl1pPr>
            <a:lvl2pPr marL="623888" lvl="1" indent="-174625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tabLst>
                <a:tab pos="893763" algn="l"/>
              </a:tabLst>
              <a:defRPr sz="1800">
                <a:latin typeface="+mn-lt"/>
                <a:cs typeface="+mn-cs"/>
              </a:defRPr>
            </a:lvl2pPr>
            <a:lvl3pPr marL="987425" lvl="2" indent="-182563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  <a:tabLst>
                <a:tab pos="893763" algn="l"/>
              </a:tabLst>
              <a:defRPr sz="1600">
                <a:latin typeface="+mn-lt"/>
                <a:cs typeface="+mn-cs"/>
              </a:defRPr>
            </a:lvl3pPr>
            <a:lvl4pPr marL="1350963" lvl="3" indent="-184150" eaLnBrk="1" hangingPunct="1">
              <a:spcBef>
                <a:spcPct val="20000"/>
              </a:spcBef>
              <a:buChar char="-"/>
              <a:tabLst>
                <a:tab pos="893763" algn="l"/>
              </a:tabLst>
              <a:defRPr sz="1600">
                <a:latin typeface="+mn-lt"/>
                <a:cs typeface="+mn-cs"/>
              </a:defRPr>
            </a:lvl4pPr>
            <a:lvl5pPr marL="1704975" lvl="4" indent="-174625" eaLnBrk="1" hangingPunct="1">
              <a:spcBef>
                <a:spcPct val="20000"/>
              </a:spcBef>
              <a:buChar char="-"/>
              <a:tabLst>
                <a:tab pos="893763" algn="l"/>
              </a:tabLst>
              <a:defRPr sz="1400">
                <a:latin typeface="+mn-lt"/>
                <a:cs typeface="+mn-cs"/>
              </a:defRPr>
            </a:lvl5pPr>
            <a:lvl6pPr marL="21621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6pPr>
            <a:lvl7pPr marL="26193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7pPr>
            <a:lvl8pPr marL="30765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8pPr>
            <a:lvl9pPr marL="35337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9pPr>
          </a:lstStyle>
          <a:p>
            <a:r>
              <a:rPr lang="de-DE" dirty="0"/>
              <a:t>Vorbereitung und Ziel Ihres Praxissemesters</a:t>
            </a:r>
          </a:p>
          <a:p>
            <a:pPr lvl="1"/>
            <a:r>
              <a:rPr lang="de-DE" dirty="0"/>
              <a:t>Das praktische Studiensemester liegt gemäß dem empfohlenen Studienverlaufsplan im 5. Semester. Es kann grundsätzlich ab dem 5. Semester erbracht werden. Eine Anmeldung zum Praxissemester ist daher zwingend erforderlich</a:t>
            </a:r>
          </a:p>
          <a:p>
            <a:r>
              <a:rPr lang="de-DE" dirty="0"/>
              <a:t>Termine und erforderliche Unterlagen</a:t>
            </a:r>
          </a:p>
          <a:p>
            <a:r>
              <a:rPr lang="de-DE" dirty="0"/>
              <a:t>Praxisbegleitende Lehrveranstaltung</a:t>
            </a:r>
          </a:p>
          <a:p>
            <a:r>
              <a:rPr lang="de-DE" dirty="0"/>
              <a:t>Nachweise</a:t>
            </a:r>
          </a:p>
          <a:p>
            <a:r>
              <a:rPr lang="de-DE" dirty="0"/>
              <a:t>Was sonst noch wichtig wäre…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1CB3B5B-50F2-47EE-880F-1024FC09F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64507"/>
      </p:ext>
    </p:extLst>
  </p:cSld>
  <p:clrMapOvr>
    <a:masterClrMapping/>
  </p:clrMapOvr>
  <p:transition advTm="4861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6"/>
          <p:cNvSpPr txBox="1">
            <a:spLocks noChangeArrowheads="1"/>
          </p:cNvSpPr>
          <p:nvPr/>
        </p:nvSpPr>
        <p:spPr>
          <a:xfrm>
            <a:off x="1855059" y="1100050"/>
            <a:ext cx="4536598" cy="545551"/>
          </a:xfrm>
          <a:prstGeom prst="rect">
            <a:avLst/>
          </a:prstGeom>
          <a:noFill/>
          <a:ln/>
        </p:spPr>
        <p:txBody>
          <a:bodyPr lIns="0" tIns="0" rIns="0" bIns="0" anchor="b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de-DE" sz="2800" kern="0" dirty="0">
                <a:latin typeface="HelveticaNeueLT W1G 57 Cn" panose="020B0506030502020204" pitchFamily="34" charset="0"/>
              </a:rPr>
              <a:t>Vorbereitung und Ziel</a:t>
            </a:r>
          </a:p>
        </p:txBody>
      </p:sp>
      <p:sp>
        <p:nvSpPr>
          <p:cNvPr id="11" name="Rectangle 17"/>
          <p:cNvSpPr txBox="1">
            <a:spLocks noChangeArrowheads="1"/>
          </p:cNvSpPr>
          <p:nvPr/>
        </p:nvSpPr>
        <p:spPr>
          <a:xfrm>
            <a:off x="679672" y="1679098"/>
            <a:ext cx="7568781" cy="4674567"/>
          </a:xfrm>
          <a:prstGeom prst="rect">
            <a:avLst/>
          </a:prstGeom>
          <a:noFill/>
          <a:ln/>
        </p:spPr>
        <p:txBody>
          <a:bodyPr lIns="0" tIns="0" rIns="0" bIns="0"/>
          <a:lstStyle>
            <a:lvl1pPr marL="269875" indent="-269875" eaLnBrk="1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Char char="§"/>
              <a:tabLst>
                <a:tab pos="893763" algn="l"/>
              </a:tabLst>
              <a:defRPr sz="1800">
                <a:latin typeface="+mn-lt"/>
                <a:cs typeface="+mn-cs"/>
              </a:defRPr>
            </a:lvl1pPr>
            <a:lvl2pPr marL="623888" lvl="1" indent="-174625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tabLst>
                <a:tab pos="893763" algn="l"/>
              </a:tabLst>
              <a:defRPr sz="1800">
                <a:latin typeface="+mn-lt"/>
                <a:cs typeface="+mn-cs"/>
              </a:defRPr>
            </a:lvl2pPr>
            <a:lvl3pPr marL="987425" lvl="2" indent="-182563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  <a:tabLst>
                <a:tab pos="893763" algn="l"/>
              </a:tabLst>
              <a:defRPr sz="1600">
                <a:latin typeface="+mn-lt"/>
                <a:cs typeface="+mn-cs"/>
              </a:defRPr>
            </a:lvl3pPr>
            <a:lvl4pPr marL="1350963" lvl="3" indent="-184150" eaLnBrk="1" hangingPunct="1">
              <a:spcBef>
                <a:spcPct val="20000"/>
              </a:spcBef>
              <a:buChar char="-"/>
              <a:tabLst>
                <a:tab pos="893763" algn="l"/>
              </a:tabLst>
              <a:defRPr sz="1600">
                <a:latin typeface="+mn-lt"/>
                <a:cs typeface="+mn-cs"/>
              </a:defRPr>
            </a:lvl4pPr>
            <a:lvl5pPr marL="1704975" lvl="4" indent="-174625" eaLnBrk="1" hangingPunct="1">
              <a:spcBef>
                <a:spcPct val="20000"/>
              </a:spcBef>
              <a:buChar char="-"/>
              <a:tabLst>
                <a:tab pos="893763" algn="l"/>
              </a:tabLst>
              <a:defRPr sz="1400">
                <a:latin typeface="+mn-lt"/>
                <a:cs typeface="+mn-cs"/>
              </a:defRPr>
            </a:lvl5pPr>
            <a:lvl6pPr marL="21621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6pPr>
            <a:lvl7pPr marL="26193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7pPr>
            <a:lvl8pPr marL="30765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8pPr>
            <a:lvl9pPr marL="35337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9pPr>
          </a:lstStyle>
          <a:p>
            <a:r>
              <a:rPr lang="de-DE" dirty="0"/>
              <a:t>Praxissemester im Aus- oder im Inland,  in einem anderen Bundesland, im Großraum Ludwigsburg oder Stuttgart?</a:t>
            </a:r>
          </a:p>
          <a:p>
            <a:pPr marL="336947" lvl="1" indent="0">
              <a:buNone/>
            </a:pPr>
            <a:r>
              <a:rPr lang="de-DE" dirty="0"/>
              <a:t>Beratung zum Praxissemester im Ausland erfolgt durch das International Office.</a:t>
            </a:r>
          </a:p>
          <a:p>
            <a:pPr marL="336947" lvl="1" indent="0">
              <a:buNone/>
            </a:pPr>
            <a:r>
              <a:rPr lang="de-DE" dirty="0"/>
              <a:t>Ideen zu möglichen Praxisstellen im Praxisamt einholen, Kontakt zu einer Hochschule mit dem Studiengang Soziale Arbeit, Bewerbung um einen Neben- oder Gasthörer*innenplatz für die Praxisbegleitveranstaltung (PBL)</a:t>
            </a:r>
          </a:p>
          <a:p>
            <a:pPr marL="336947" lvl="1" indent="0">
              <a:buNone/>
            </a:pPr>
            <a:r>
              <a:rPr lang="de-DE" dirty="0"/>
              <a:t>Was motiviert Sie?</a:t>
            </a:r>
          </a:p>
          <a:p>
            <a:pPr marL="336947" lvl="1" indent="0">
              <a:buNone/>
            </a:pPr>
            <a:r>
              <a:rPr lang="de-DE" dirty="0"/>
              <a:t>Warum brauchen Sie genau diese Praxiserfahrung für Ihre zukünftige Profession?</a:t>
            </a:r>
          </a:p>
          <a:p>
            <a:pPr marL="336947" lvl="1" indent="0">
              <a:buNone/>
            </a:pPr>
            <a:r>
              <a:rPr lang="de-DE" dirty="0"/>
              <a:t>Erleben Sie Berufsrollenträger*innen in ihrem Praxissemester?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06789ED-F9CD-4C51-A0D5-AFCD862B7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681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6"/>
          <p:cNvSpPr txBox="1">
            <a:spLocks noChangeArrowheads="1"/>
          </p:cNvSpPr>
          <p:nvPr/>
        </p:nvSpPr>
        <p:spPr>
          <a:xfrm>
            <a:off x="1855059" y="1106459"/>
            <a:ext cx="4913209" cy="545551"/>
          </a:xfrm>
          <a:prstGeom prst="rect">
            <a:avLst/>
          </a:prstGeom>
          <a:noFill/>
          <a:ln/>
        </p:spPr>
        <p:txBody>
          <a:bodyPr lIns="0" tIns="0" rIns="0" bIns="0" anchor="b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de-DE" sz="2800" kern="0" dirty="0">
                <a:latin typeface="HelveticaNeueLT W1G 57 Cn" panose="020B0506030502020204" pitchFamily="34" charset="0"/>
              </a:rPr>
              <a:t>Anmeldung zum Praxissemester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801727" y="2159794"/>
            <a:ext cx="7591530" cy="1433513"/>
          </a:xfrm>
          <a:prstGeom prst="rect">
            <a:avLst/>
          </a:prstGeom>
        </p:spPr>
        <p:txBody>
          <a:bodyPr lIns="0" tIns="0" rIns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itchFamily="2" charset="2"/>
              <a:buNone/>
              <a:tabLst>
                <a:tab pos="893763" algn="l"/>
              </a:tabLst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>
                <a:tab pos="893763" algn="l"/>
              </a:tabLst>
              <a:defRPr sz="2200">
                <a:solidFill>
                  <a:srgbClr val="000000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tabLst>
                <a:tab pos="893763" algn="l"/>
              </a:tabLst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tabLst>
                <a:tab pos="893763" algn="l"/>
              </a:tabLst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tabLst>
                <a:tab pos="893763" algn="l"/>
              </a:tabLst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tabLst>
                <a:tab pos="893763" algn="l"/>
              </a:tabLst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tabLst>
                <a:tab pos="893763" algn="l"/>
              </a:tabLst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tabLst>
                <a:tab pos="893763" algn="l"/>
              </a:tabLst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tabLst>
                <a:tab pos="893763" algn="l"/>
              </a:tabLst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ct val="0"/>
              </a:spcBef>
              <a:tabLst>
                <a:tab pos="271463" algn="l"/>
              </a:tabLst>
            </a:pPr>
            <a:r>
              <a:rPr lang="de-DE" sz="1600" kern="0" dirty="0"/>
              <a:t>Sie müssen sich in einem gesonderten Belegungszeitraum über HIS In </a:t>
            </a:r>
            <a:r>
              <a:rPr lang="de-DE" sz="1600" kern="0" dirty="0" err="1"/>
              <a:t>One</a:t>
            </a:r>
            <a:r>
              <a:rPr lang="de-DE" sz="1600" kern="0" dirty="0"/>
              <a:t> zum praktischen Studiensemester anmelden.</a:t>
            </a:r>
          </a:p>
          <a:p>
            <a:pPr>
              <a:spcBef>
                <a:spcPct val="0"/>
              </a:spcBef>
              <a:tabLst>
                <a:tab pos="271463" algn="l"/>
              </a:tabLst>
            </a:pPr>
            <a:endParaRPr lang="de-DE" sz="1600" kern="0" dirty="0"/>
          </a:p>
          <a:p>
            <a:pPr>
              <a:spcBef>
                <a:spcPct val="0"/>
              </a:spcBef>
              <a:tabLst>
                <a:tab pos="271463" algn="l"/>
              </a:tabLst>
            </a:pPr>
            <a:r>
              <a:rPr lang="de-DE" sz="1600" kern="0" dirty="0"/>
              <a:t>Sommersemester:		09.-15.Oktober</a:t>
            </a:r>
          </a:p>
          <a:p>
            <a:pPr>
              <a:spcBef>
                <a:spcPct val="0"/>
              </a:spcBef>
              <a:tabLst>
                <a:tab pos="271463" algn="l"/>
              </a:tabLst>
            </a:pPr>
            <a:r>
              <a:rPr lang="de-DE" sz="1600" kern="0" dirty="0"/>
              <a:t>Wintersemester:		09.-15.April</a:t>
            </a:r>
          </a:p>
          <a:p>
            <a:pPr>
              <a:spcBef>
                <a:spcPct val="0"/>
              </a:spcBef>
              <a:tabLst>
                <a:tab pos="271463" algn="l"/>
              </a:tabLst>
            </a:pPr>
            <a:endParaRPr lang="de-DE" sz="1600" kern="0" dirty="0"/>
          </a:p>
          <a:p>
            <a:pPr>
              <a:spcBef>
                <a:spcPct val="0"/>
              </a:spcBef>
              <a:tabLst>
                <a:tab pos="271463" algn="l"/>
              </a:tabLst>
            </a:pPr>
            <a:r>
              <a:rPr lang="de-DE" sz="1600" kern="0" dirty="0"/>
              <a:t>Dabei wählen Sie die für Sie zutreffende Kategorie:</a:t>
            </a:r>
          </a:p>
          <a:p>
            <a:pPr>
              <a:spcBef>
                <a:spcPct val="0"/>
              </a:spcBef>
              <a:tabLst>
                <a:tab pos="271463" algn="l"/>
              </a:tabLst>
            </a:pPr>
            <a:endParaRPr lang="de-DE" sz="1600" kern="0" dirty="0"/>
          </a:p>
          <a:p>
            <a:pPr>
              <a:spcBef>
                <a:spcPct val="0"/>
              </a:spcBef>
              <a:tabLst>
                <a:tab pos="271463" algn="l"/>
              </a:tabLst>
            </a:pPr>
            <a:r>
              <a:rPr lang="de-DE" sz="1600" kern="0" dirty="0"/>
              <a:t>Parallelgruppe Praxiszeit Ausland</a:t>
            </a:r>
          </a:p>
          <a:p>
            <a:pPr>
              <a:spcBef>
                <a:spcPct val="0"/>
              </a:spcBef>
              <a:tabLst>
                <a:tab pos="271463" algn="l"/>
              </a:tabLst>
            </a:pPr>
            <a:r>
              <a:rPr lang="de-DE" sz="1600" kern="0" dirty="0"/>
              <a:t>Parallelgruppe Praxiszeit Deutschland</a:t>
            </a:r>
          </a:p>
          <a:p>
            <a:pPr>
              <a:spcBef>
                <a:spcPct val="0"/>
              </a:spcBef>
              <a:tabLst>
                <a:tab pos="271463" algn="l"/>
              </a:tabLst>
            </a:pPr>
            <a:r>
              <a:rPr lang="de-DE" sz="1600" kern="0" dirty="0"/>
              <a:t>Parallelgruppe Praxiszeit Ludwigsburg (Landkreis Ludwigsburg, Großraum Stuttgart)</a:t>
            </a:r>
          </a:p>
          <a:p>
            <a:pPr>
              <a:spcBef>
                <a:spcPct val="0"/>
              </a:spcBef>
              <a:tabLst>
                <a:tab pos="271463" algn="l"/>
              </a:tabLst>
            </a:pPr>
            <a:endParaRPr lang="de-DE" sz="1600" kern="0" dirty="0"/>
          </a:p>
          <a:p>
            <a:pPr>
              <a:spcBef>
                <a:spcPct val="0"/>
              </a:spcBef>
              <a:tabLst>
                <a:tab pos="271463" algn="l"/>
              </a:tabLst>
            </a:pPr>
            <a:r>
              <a:rPr lang="de-DE" sz="1600" kern="0" dirty="0">
                <a:hlinkClick r:id="rId4"/>
              </a:rPr>
              <a:t>http://www.eh-ludwigsburg.de/studium/praxisamt/belegung</a:t>
            </a:r>
            <a:endParaRPr lang="de-DE" sz="1600" kern="0" dirty="0"/>
          </a:p>
          <a:p>
            <a:pPr>
              <a:spcBef>
                <a:spcPct val="0"/>
              </a:spcBef>
              <a:tabLst>
                <a:tab pos="271463" algn="l"/>
              </a:tabLst>
            </a:pPr>
            <a:endParaRPr lang="de-DE" sz="1600" kern="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C7E2B37-F727-4AA6-A997-8E36621B1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629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6"/>
          <p:cNvSpPr txBox="1">
            <a:spLocks noChangeArrowheads="1"/>
          </p:cNvSpPr>
          <p:nvPr/>
        </p:nvSpPr>
        <p:spPr>
          <a:xfrm>
            <a:off x="1855059" y="1100050"/>
            <a:ext cx="4536598" cy="545551"/>
          </a:xfrm>
          <a:prstGeom prst="rect">
            <a:avLst/>
          </a:prstGeom>
          <a:noFill/>
          <a:ln/>
        </p:spPr>
        <p:txBody>
          <a:bodyPr lIns="0" tIns="0" rIns="0" bIns="0" anchor="b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de-DE" sz="2800" kern="0" dirty="0">
                <a:latin typeface="HelveticaNeueLT W1G 57 Cn" panose="020B0506030502020204" pitchFamily="34" charset="0"/>
              </a:rPr>
              <a:t>Termine und erforderliche Unterlagen</a:t>
            </a:r>
          </a:p>
        </p:txBody>
      </p:sp>
      <p:sp>
        <p:nvSpPr>
          <p:cNvPr id="11" name="Rectangle 17"/>
          <p:cNvSpPr txBox="1">
            <a:spLocks noChangeArrowheads="1"/>
          </p:cNvSpPr>
          <p:nvPr/>
        </p:nvSpPr>
        <p:spPr>
          <a:xfrm>
            <a:off x="821075" y="2050834"/>
            <a:ext cx="6030516" cy="2634854"/>
          </a:xfrm>
          <a:prstGeom prst="rect">
            <a:avLst/>
          </a:prstGeom>
          <a:noFill/>
          <a:ln/>
        </p:spPr>
        <p:txBody>
          <a:bodyPr lIns="0" tIns="0" rIns="0" bIns="0"/>
          <a:lstStyle>
            <a:lvl1pPr marL="269875" indent="-269875" eaLnBrk="1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Char char="§"/>
              <a:tabLst>
                <a:tab pos="893763" algn="l"/>
              </a:tabLst>
              <a:defRPr sz="1800">
                <a:latin typeface="+mn-lt"/>
                <a:cs typeface="+mn-cs"/>
              </a:defRPr>
            </a:lvl1pPr>
            <a:lvl2pPr marL="623888" lvl="1" indent="-174625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tabLst>
                <a:tab pos="893763" algn="l"/>
              </a:tabLst>
              <a:defRPr sz="1800">
                <a:latin typeface="+mn-lt"/>
                <a:cs typeface="+mn-cs"/>
              </a:defRPr>
            </a:lvl2pPr>
            <a:lvl3pPr marL="987425" lvl="2" indent="-182563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  <a:tabLst>
                <a:tab pos="893763" algn="l"/>
              </a:tabLst>
              <a:defRPr sz="1600">
                <a:latin typeface="+mn-lt"/>
                <a:cs typeface="+mn-cs"/>
              </a:defRPr>
            </a:lvl3pPr>
            <a:lvl4pPr marL="1350963" lvl="3" indent="-184150" eaLnBrk="1" hangingPunct="1">
              <a:spcBef>
                <a:spcPct val="20000"/>
              </a:spcBef>
              <a:buChar char="-"/>
              <a:tabLst>
                <a:tab pos="893763" algn="l"/>
              </a:tabLst>
              <a:defRPr sz="1600">
                <a:latin typeface="+mn-lt"/>
                <a:cs typeface="+mn-cs"/>
              </a:defRPr>
            </a:lvl4pPr>
            <a:lvl5pPr marL="1704975" lvl="4" indent="-174625" eaLnBrk="1" hangingPunct="1">
              <a:spcBef>
                <a:spcPct val="20000"/>
              </a:spcBef>
              <a:buChar char="-"/>
              <a:tabLst>
                <a:tab pos="893763" algn="l"/>
              </a:tabLst>
              <a:defRPr sz="1400">
                <a:latin typeface="+mn-lt"/>
                <a:cs typeface="+mn-cs"/>
              </a:defRPr>
            </a:lvl5pPr>
            <a:lvl6pPr marL="21621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6pPr>
            <a:lvl7pPr marL="26193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7pPr>
            <a:lvl8pPr marL="30765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8pPr>
            <a:lvl9pPr marL="35337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9pPr>
          </a:lstStyle>
          <a:p>
            <a:r>
              <a:rPr lang="de-DE" dirty="0"/>
              <a:t>Ausbildungsvereinbarung:</a:t>
            </a:r>
          </a:p>
          <a:p>
            <a:pPr marL="336947" lvl="1" indent="0">
              <a:buNone/>
            </a:pPr>
            <a:endParaRPr lang="de-DE" dirty="0"/>
          </a:p>
          <a:p>
            <a:pPr marL="336947" lvl="1" indent="0">
              <a:buNone/>
            </a:pPr>
            <a:r>
              <a:rPr lang="de-DE" dirty="0"/>
              <a:t>Für das Sommersemester: 	07.Januar</a:t>
            </a:r>
          </a:p>
          <a:p>
            <a:pPr marL="336947" lvl="1" indent="0">
              <a:buNone/>
            </a:pPr>
            <a:endParaRPr lang="de-DE" dirty="0"/>
          </a:p>
          <a:p>
            <a:pPr marL="336947" lvl="1" indent="0">
              <a:buNone/>
            </a:pPr>
            <a:r>
              <a:rPr lang="de-DE" dirty="0"/>
              <a:t>Für das Wintersemester: 	01.Juli</a:t>
            </a:r>
          </a:p>
          <a:p>
            <a:pPr marL="336947" lvl="1" indent="0">
              <a:buNone/>
            </a:pPr>
            <a:endParaRPr lang="de-DE" dirty="0"/>
          </a:p>
          <a:p>
            <a:pPr marL="336947" lvl="1" indent="0">
              <a:buNone/>
            </a:pPr>
            <a:endParaRPr lang="de-DE" dirty="0"/>
          </a:p>
          <a:p>
            <a:pPr marL="336947" lvl="1" indent="0">
              <a:buNone/>
            </a:pPr>
            <a:r>
              <a:rPr lang="de-DE" dirty="0"/>
              <a:t>Es sind 3 Exemplare beim Praxisamt einzureichen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367A4AD-15FA-4568-8157-E4114A569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57933"/>
      </p:ext>
    </p:extLst>
  </p:cSld>
  <p:clrMapOvr>
    <a:masterClrMapping/>
  </p:clrMapOvr>
  <p:transition advTm="2876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6"/>
          <p:cNvSpPr txBox="1">
            <a:spLocks noChangeArrowheads="1"/>
          </p:cNvSpPr>
          <p:nvPr/>
        </p:nvSpPr>
        <p:spPr>
          <a:xfrm>
            <a:off x="1855059" y="1100050"/>
            <a:ext cx="4536598" cy="545551"/>
          </a:xfrm>
          <a:prstGeom prst="rect">
            <a:avLst/>
          </a:prstGeom>
          <a:noFill/>
          <a:ln/>
        </p:spPr>
        <p:txBody>
          <a:bodyPr lIns="0" tIns="0" rIns="0" bIns="0" anchor="b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de-DE" sz="2800" kern="0" dirty="0">
                <a:latin typeface="HelveticaNeueLT W1G 57 Cn" panose="020B0506030502020204" pitchFamily="34" charset="0"/>
              </a:rPr>
              <a:t>Praxisbegleitende Lehrveranstaltungen (PBL)</a:t>
            </a:r>
          </a:p>
        </p:txBody>
      </p:sp>
      <p:sp>
        <p:nvSpPr>
          <p:cNvPr id="11" name="Rectangle 17"/>
          <p:cNvSpPr txBox="1">
            <a:spLocks noChangeArrowheads="1"/>
          </p:cNvSpPr>
          <p:nvPr/>
        </p:nvSpPr>
        <p:spPr>
          <a:xfrm>
            <a:off x="821075" y="2050834"/>
            <a:ext cx="6030516" cy="2634854"/>
          </a:xfrm>
          <a:prstGeom prst="rect">
            <a:avLst/>
          </a:prstGeom>
          <a:noFill/>
          <a:ln/>
        </p:spPr>
        <p:txBody>
          <a:bodyPr lIns="0" tIns="0" rIns="0" bIns="0"/>
          <a:lstStyle>
            <a:lvl1pPr marL="269875" indent="-269875" eaLnBrk="1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Char char="§"/>
              <a:tabLst>
                <a:tab pos="893763" algn="l"/>
              </a:tabLst>
              <a:defRPr sz="1800">
                <a:latin typeface="+mn-lt"/>
                <a:cs typeface="+mn-cs"/>
              </a:defRPr>
            </a:lvl1pPr>
            <a:lvl2pPr marL="623888" lvl="1" indent="-174625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tabLst>
                <a:tab pos="893763" algn="l"/>
              </a:tabLst>
              <a:defRPr sz="1800">
                <a:latin typeface="+mn-lt"/>
                <a:cs typeface="+mn-cs"/>
              </a:defRPr>
            </a:lvl2pPr>
            <a:lvl3pPr marL="987425" lvl="2" indent="-182563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  <a:tabLst>
                <a:tab pos="893763" algn="l"/>
              </a:tabLst>
              <a:defRPr sz="1600">
                <a:latin typeface="+mn-lt"/>
                <a:cs typeface="+mn-cs"/>
              </a:defRPr>
            </a:lvl3pPr>
            <a:lvl4pPr marL="1350963" lvl="3" indent="-184150" eaLnBrk="1" hangingPunct="1">
              <a:spcBef>
                <a:spcPct val="20000"/>
              </a:spcBef>
              <a:buChar char="-"/>
              <a:tabLst>
                <a:tab pos="893763" algn="l"/>
              </a:tabLst>
              <a:defRPr sz="1600">
                <a:latin typeface="+mn-lt"/>
                <a:cs typeface="+mn-cs"/>
              </a:defRPr>
            </a:lvl4pPr>
            <a:lvl5pPr marL="1704975" lvl="4" indent="-174625" eaLnBrk="1" hangingPunct="1">
              <a:spcBef>
                <a:spcPct val="20000"/>
              </a:spcBef>
              <a:buChar char="-"/>
              <a:tabLst>
                <a:tab pos="893763" algn="l"/>
              </a:tabLst>
              <a:defRPr sz="1400">
                <a:latin typeface="+mn-lt"/>
                <a:cs typeface="+mn-cs"/>
              </a:defRPr>
            </a:lvl5pPr>
            <a:lvl6pPr marL="21621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6pPr>
            <a:lvl7pPr marL="26193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7pPr>
            <a:lvl8pPr marL="30765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8pPr>
            <a:lvl9pPr marL="35337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9pPr>
          </a:lstStyle>
          <a:p>
            <a:r>
              <a:rPr lang="de-DE" dirty="0"/>
              <a:t>Beim Praxissemester im Ausland:</a:t>
            </a:r>
          </a:p>
          <a:p>
            <a:pPr lvl="1"/>
            <a:r>
              <a:rPr lang="de-DE" dirty="0"/>
              <a:t>Für Studierende im Auslandspraxissemester gibt es mindestens ein Online-Praxisbegleitangebot</a:t>
            </a:r>
          </a:p>
          <a:p>
            <a:endParaRPr lang="de-DE" dirty="0"/>
          </a:p>
          <a:p>
            <a:r>
              <a:rPr lang="de-DE" dirty="0"/>
              <a:t>Es gibt mindestens ein weiteres Online-PBL-Angebot, an dem Studierende im In- wie Auslandspraxissemester teilnehmen können</a:t>
            </a:r>
          </a:p>
          <a:p>
            <a:endParaRPr lang="de-DE" dirty="0"/>
          </a:p>
          <a:p>
            <a:r>
              <a:rPr lang="de-DE" dirty="0"/>
              <a:t>Weitere PBL-Präsenzangebote für Studierende im Inland</a:t>
            </a:r>
          </a:p>
          <a:p>
            <a:endParaRPr lang="de-DE" dirty="0"/>
          </a:p>
          <a:p>
            <a:r>
              <a:rPr lang="de-DE" dirty="0"/>
              <a:t>Beim Praxissemester in einem anderen Bundesland:</a:t>
            </a:r>
          </a:p>
          <a:p>
            <a:pPr lvl="1"/>
            <a:r>
              <a:rPr lang="de-DE" dirty="0"/>
              <a:t>PBL als Neben- oder Gasthörer*in an einer anderen Hochschule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C51371-7C76-47AC-ABE0-E85476122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5269584"/>
            <a:ext cx="1372516" cy="137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91906"/>
      </p:ext>
    </p:extLst>
  </p:cSld>
  <p:clrMapOvr>
    <a:masterClrMapping/>
  </p:clrMapOvr>
  <p:transition advTm="1767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6"/>
          <p:cNvSpPr txBox="1">
            <a:spLocks noChangeArrowheads="1"/>
          </p:cNvSpPr>
          <p:nvPr/>
        </p:nvSpPr>
        <p:spPr>
          <a:xfrm>
            <a:off x="1855059" y="1106459"/>
            <a:ext cx="4913209" cy="545551"/>
          </a:xfrm>
          <a:prstGeom prst="rect">
            <a:avLst/>
          </a:prstGeom>
          <a:noFill/>
          <a:ln/>
        </p:spPr>
        <p:txBody>
          <a:bodyPr lIns="0" tIns="0" rIns="0" bIns="0" anchor="b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de-DE" sz="2800" kern="0" dirty="0">
                <a:latin typeface="HelveticaNeueLT W1G 57 Cn" panose="020B0506030502020204" pitchFamily="34" charset="0"/>
              </a:rPr>
              <a:t>Belegung der Praxisbegleitveranstaltung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801727" y="2159794"/>
            <a:ext cx="7591530" cy="1433513"/>
          </a:xfrm>
          <a:prstGeom prst="rect">
            <a:avLst/>
          </a:prstGeom>
        </p:spPr>
        <p:txBody>
          <a:bodyPr lIns="0" tIns="0" rIns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itchFamily="2" charset="2"/>
              <a:buNone/>
              <a:tabLst>
                <a:tab pos="893763" algn="l"/>
              </a:tabLst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>
                <a:tab pos="893763" algn="l"/>
              </a:tabLst>
              <a:defRPr sz="2200">
                <a:solidFill>
                  <a:srgbClr val="000000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tabLst>
                <a:tab pos="893763" algn="l"/>
              </a:tabLst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tabLst>
                <a:tab pos="893763" algn="l"/>
              </a:tabLst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tabLst>
                <a:tab pos="893763" algn="l"/>
              </a:tabLst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tabLst>
                <a:tab pos="893763" algn="l"/>
              </a:tabLst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tabLst>
                <a:tab pos="893763" algn="l"/>
              </a:tabLst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tabLst>
                <a:tab pos="893763" algn="l"/>
              </a:tabLst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tabLst>
                <a:tab pos="893763" algn="l"/>
              </a:tabLst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ct val="0"/>
              </a:spcBef>
              <a:tabLst>
                <a:tab pos="271463" algn="l"/>
              </a:tabLst>
            </a:pPr>
            <a:r>
              <a:rPr lang="de-DE" sz="1800" kern="0" dirty="0"/>
              <a:t>Während des praktischen Studiensemesters sind bis zu zehn praxisbegleitende Lehrveranstaltungen (PBL) verpflichtend zu besuchen.</a:t>
            </a:r>
          </a:p>
          <a:p>
            <a:pPr>
              <a:spcBef>
                <a:spcPct val="0"/>
              </a:spcBef>
              <a:tabLst>
                <a:tab pos="271463" algn="l"/>
              </a:tabLst>
            </a:pPr>
            <a:endParaRPr lang="de-DE" sz="1800" kern="0" dirty="0"/>
          </a:p>
          <a:p>
            <a:pPr>
              <a:spcBef>
                <a:spcPct val="0"/>
              </a:spcBef>
              <a:tabLst>
                <a:tab pos="271463" algn="l"/>
              </a:tabLst>
            </a:pPr>
            <a:r>
              <a:rPr lang="de-DE" sz="1800" kern="0" dirty="0"/>
              <a:t>Die Belegung der PBL erfolgt ebenfalls in einem gesonderten Belegungszeitraum über HIS in </a:t>
            </a:r>
            <a:r>
              <a:rPr lang="de-DE" sz="1800" kern="0" dirty="0" err="1"/>
              <a:t>One</a:t>
            </a:r>
            <a:r>
              <a:rPr lang="de-DE" sz="1800" kern="0" dirty="0"/>
              <a:t>.</a:t>
            </a:r>
          </a:p>
          <a:p>
            <a:pPr>
              <a:spcBef>
                <a:spcPct val="0"/>
              </a:spcBef>
              <a:tabLst>
                <a:tab pos="271463" algn="l"/>
              </a:tabLst>
            </a:pPr>
            <a:endParaRPr lang="de-DE" sz="1800" kern="0" dirty="0"/>
          </a:p>
          <a:p>
            <a:pPr>
              <a:spcBef>
                <a:spcPct val="0"/>
              </a:spcBef>
              <a:tabLst>
                <a:tab pos="271463" algn="l"/>
              </a:tabLst>
            </a:pPr>
            <a:r>
              <a:rPr lang="de-DE" sz="1800" kern="0" dirty="0"/>
              <a:t>Für das Sommersemester: 	15.-21. Dezember</a:t>
            </a:r>
          </a:p>
          <a:p>
            <a:pPr>
              <a:spcBef>
                <a:spcPct val="0"/>
              </a:spcBef>
              <a:tabLst>
                <a:tab pos="271463" algn="l"/>
              </a:tabLst>
            </a:pPr>
            <a:r>
              <a:rPr lang="de-DE" sz="1800" kern="0" dirty="0"/>
              <a:t>Für das Wintersemester: 		15.-21. Juni</a:t>
            </a:r>
          </a:p>
          <a:p>
            <a:pPr>
              <a:spcBef>
                <a:spcPct val="0"/>
              </a:spcBef>
              <a:tabLst>
                <a:tab pos="271463" algn="l"/>
              </a:tabLst>
            </a:pPr>
            <a:endParaRPr lang="de-DE" sz="1800" kern="0" dirty="0"/>
          </a:p>
          <a:p>
            <a:pPr>
              <a:spcBef>
                <a:spcPct val="0"/>
              </a:spcBef>
              <a:tabLst>
                <a:tab pos="271463" algn="l"/>
              </a:tabLst>
            </a:pPr>
            <a:r>
              <a:rPr lang="de-DE" sz="1800" kern="0" dirty="0"/>
              <a:t>PBL Angebote: </a:t>
            </a:r>
            <a:r>
              <a:rPr lang="de-DE" sz="1800" kern="0" dirty="0">
                <a:hlinkClick r:id="rId4"/>
              </a:rPr>
              <a:t>http://www.eh-ludwigsburg.de/studium/praxisamt.html</a:t>
            </a:r>
            <a:endParaRPr lang="de-DE" sz="1800" kern="0" dirty="0"/>
          </a:p>
          <a:p>
            <a:pPr>
              <a:spcBef>
                <a:spcPct val="0"/>
              </a:spcBef>
              <a:tabLst>
                <a:tab pos="271463" algn="l"/>
              </a:tabLst>
            </a:pPr>
            <a:r>
              <a:rPr lang="de-DE" sz="1800" kern="0" dirty="0"/>
              <a:t>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BFBEE7C-A9D7-439C-9C35-B1CBD9FE9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41340"/>
      </p:ext>
    </p:extLst>
  </p:cSld>
  <p:clrMapOvr>
    <a:masterClrMapping/>
  </p:clrMapOvr>
  <p:transition advTm="6511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6"/>
          <p:cNvSpPr txBox="1">
            <a:spLocks noChangeArrowheads="1"/>
          </p:cNvSpPr>
          <p:nvPr/>
        </p:nvSpPr>
        <p:spPr>
          <a:xfrm>
            <a:off x="1855059" y="1106459"/>
            <a:ext cx="4913209" cy="545551"/>
          </a:xfrm>
          <a:prstGeom prst="rect">
            <a:avLst/>
          </a:prstGeom>
          <a:noFill/>
          <a:ln/>
        </p:spPr>
        <p:txBody>
          <a:bodyPr lIns="0" tIns="0" rIns="0" bIns="0" anchor="b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de-DE" sz="2800" kern="0" dirty="0">
                <a:latin typeface="HelveticaNeueLT W1G 57 Cn" panose="020B0506030502020204" pitchFamily="34" charset="0"/>
              </a:rPr>
              <a:t>Termine und erforderliche Unterlagen Ausbildungsplan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801727" y="2159794"/>
            <a:ext cx="7591530" cy="1433513"/>
          </a:xfrm>
          <a:prstGeom prst="rect">
            <a:avLst/>
          </a:prstGeom>
        </p:spPr>
        <p:txBody>
          <a:bodyPr lIns="0" tIns="0" rIns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itchFamily="2" charset="2"/>
              <a:buNone/>
              <a:tabLst>
                <a:tab pos="893763" algn="l"/>
              </a:tabLst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>
                <a:tab pos="893763" algn="l"/>
              </a:tabLst>
              <a:defRPr sz="2200">
                <a:solidFill>
                  <a:srgbClr val="000000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tabLst>
                <a:tab pos="893763" algn="l"/>
              </a:tabLst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tabLst>
                <a:tab pos="893763" algn="l"/>
              </a:tabLst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tabLst>
                <a:tab pos="893763" algn="l"/>
              </a:tabLst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tabLst>
                <a:tab pos="893763" algn="l"/>
              </a:tabLst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tabLst>
                <a:tab pos="893763" algn="l"/>
              </a:tabLst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tabLst>
                <a:tab pos="893763" algn="l"/>
              </a:tabLst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tabLst>
                <a:tab pos="893763" algn="l"/>
              </a:tabLst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ct val="0"/>
              </a:spcBef>
              <a:tabLst>
                <a:tab pos="271463" algn="l"/>
              </a:tabLst>
            </a:pPr>
            <a:r>
              <a:rPr lang="de-DE" sz="1800" kern="0" dirty="0"/>
              <a:t>Vier Wochen nach Beginn des praktischen Studiensemesters soll dem Praxisamt ein Ausbildungsplan mit Ihrer Unterschrift und der Ihrer Anleitung vorgelegt werden.</a:t>
            </a:r>
          </a:p>
          <a:p>
            <a:pPr>
              <a:spcBef>
                <a:spcPct val="0"/>
              </a:spcBef>
              <a:tabLst>
                <a:tab pos="271463" algn="l"/>
              </a:tabLst>
            </a:pPr>
            <a:endParaRPr lang="de-DE" sz="1800" kern="0" dirty="0"/>
          </a:p>
          <a:p>
            <a:pPr>
              <a:spcBef>
                <a:spcPct val="0"/>
              </a:spcBef>
              <a:tabLst>
                <a:tab pos="271463" algn="l"/>
              </a:tabLst>
            </a:pPr>
            <a:r>
              <a:rPr lang="de-DE" sz="1800" kern="0" dirty="0"/>
              <a:t>Dies gilt auch für die Studierenden, die ihr Praxissemester im Ausland absolvieren.</a:t>
            </a:r>
          </a:p>
          <a:p>
            <a:pPr>
              <a:spcBef>
                <a:spcPct val="0"/>
              </a:spcBef>
              <a:tabLst>
                <a:tab pos="271463" algn="l"/>
              </a:tabLst>
            </a:pPr>
            <a:endParaRPr lang="de-DE" sz="1800" kern="0" dirty="0"/>
          </a:p>
          <a:p>
            <a:pPr>
              <a:spcBef>
                <a:spcPct val="0"/>
              </a:spcBef>
              <a:tabLst>
                <a:tab pos="271463" algn="l"/>
              </a:tabLst>
            </a:pPr>
            <a:r>
              <a:rPr lang="de-DE" sz="1800" kern="0" dirty="0"/>
              <a:t>Inhalt des Ausbildungsplans:</a:t>
            </a:r>
          </a:p>
          <a:p>
            <a:pPr marL="214313" indent="-214313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271463" algn="l"/>
              </a:tabLst>
            </a:pPr>
            <a:r>
              <a:rPr lang="de-DE" sz="1800" kern="0" dirty="0"/>
              <a:t>Deckblatt</a:t>
            </a:r>
          </a:p>
          <a:p>
            <a:pPr marL="214313" indent="-214313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271463" algn="l"/>
              </a:tabLst>
            </a:pPr>
            <a:r>
              <a:rPr lang="de-DE" sz="1800" kern="0" dirty="0"/>
              <a:t>Vorstellung der Praxisstelle</a:t>
            </a:r>
          </a:p>
          <a:p>
            <a:pPr marL="214313" indent="-214313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271463" algn="l"/>
              </a:tabLst>
            </a:pPr>
            <a:r>
              <a:rPr lang="de-DE" sz="1800" kern="0" dirty="0"/>
              <a:t>Lernziele, Ausbildungsinhalte, persönliche Schwerpunkte (z.B. geplante Projekte)</a:t>
            </a:r>
          </a:p>
          <a:p>
            <a:pPr marL="214313" indent="-214313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271463" algn="l"/>
              </a:tabLst>
            </a:pPr>
            <a:r>
              <a:rPr lang="de-DE" sz="1800" kern="0" dirty="0"/>
              <a:t>Unterschrift der Anleitung und der*des Studierenden</a:t>
            </a:r>
          </a:p>
          <a:p>
            <a:pPr>
              <a:spcBef>
                <a:spcPct val="0"/>
              </a:spcBef>
              <a:tabLst>
                <a:tab pos="271463" algn="l"/>
              </a:tabLst>
            </a:pPr>
            <a:r>
              <a:rPr lang="de-DE" sz="1800" kern="0" dirty="0"/>
              <a:t>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80C4BDB-22C7-4034-8950-317E1823A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22098"/>
      </p:ext>
    </p:extLst>
  </p:cSld>
  <p:clrMapOvr>
    <a:masterClrMapping/>
  </p:clrMapOvr>
  <p:transition advTm="8050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6"/>
          <p:cNvSpPr txBox="1">
            <a:spLocks noChangeArrowheads="1"/>
          </p:cNvSpPr>
          <p:nvPr/>
        </p:nvSpPr>
        <p:spPr>
          <a:xfrm>
            <a:off x="1855059" y="1100050"/>
            <a:ext cx="4536598" cy="545551"/>
          </a:xfrm>
          <a:prstGeom prst="rect">
            <a:avLst/>
          </a:prstGeom>
          <a:noFill/>
          <a:ln/>
        </p:spPr>
        <p:txBody>
          <a:bodyPr lIns="0" tIns="0" rIns="0" bIns="0" anchor="b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A8101B"/>
                </a:solidFill>
                <a:latin typeface="Helvetica Neue LT" pitchFamily="2" charset="0"/>
                <a:cs typeface="Arial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de-DE" sz="2800" kern="0" dirty="0">
                <a:latin typeface="HelveticaNeueLT W1G 57 Cn" panose="020B0506030502020204" pitchFamily="34" charset="0"/>
              </a:rPr>
              <a:t>Nachweise für Ihre </a:t>
            </a:r>
            <a:r>
              <a:rPr lang="de-DE" sz="2800" kern="0" dirty="0" err="1">
                <a:latin typeface="HelveticaNeueLT W1G 57 Cn" panose="020B0506030502020204" pitchFamily="34" charset="0"/>
              </a:rPr>
              <a:t>Credit</a:t>
            </a:r>
            <a:r>
              <a:rPr lang="de-DE" sz="2800" kern="0" dirty="0">
                <a:latin typeface="HelveticaNeueLT W1G 57 Cn" panose="020B0506030502020204" pitchFamily="34" charset="0"/>
              </a:rPr>
              <a:t> Points</a:t>
            </a:r>
          </a:p>
        </p:txBody>
      </p:sp>
      <p:sp>
        <p:nvSpPr>
          <p:cNvPr id="11" name="Rectangle 17"/>
          <p:cNvSpPr txBox="1">
            <a:spLocks noChangeArrowheads="1"/>
          </p:cNvSpPr>
          <p:nvPr/>
        </p:nvSpPr>
        <p:spPr>
          <a:xfrm>
            <a:off x="821075" y="2050834"/>
            <a:ext cx="6030516" cy="3529834"/>
          </a:xfrm>
          <a:prstGeom prst="rect">
            <a:avLst/>
          </a:prstGeom>
          <a:noFill/>
          <a:ln/>
        </p:spPr>
        <p:txBody>
          <a:bodyPr lIns="0" tIns="0" rIns="0" bIns="0"/>
          <a:lstStyle>
            <a:lvl1pPr marL="269875" indent="-269875" eaLnBrk="1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Char char="§"/>
              <a:tabLst>
                <a:tab pos="893763" algn="l"/>
              </a:tabLst>
              <a:defRPr sz="1800">
                <a:latin typeface="+mn-lt"/>
                <a:cs typeface="+mn-cs"/>
              </a:defRPr>
            </a:lvl1pPr>
            <a:lvl2pPr marL="623888" lvl="1" indent="-174625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tabLst>
                <a:tab pos="893763" algn="l"/>
              </a:tabLst>
              <a:defRPr sz="1800">
                <a:latin typeface="+mn-lt"/>
                <a:cs typeface="+mn-cs"/>
              </a:defRPr>
            </a:lvl2pPr>
            <a:lvl3pPr marL="987425" lvl="2" indent="-182563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  <a:tabLst>
                <a:tab pos="893763" algn="l"/>
              </a:tabLst>
              <a:defRPr sz="1600">
                <a:latin typeface="+mn-lt"/>
                <a:cs typeface="+mn-cs"/>
              </a:defRPr>
            </a:lvl3pPr>
            <a:lvl4pPr marL="1350963" lvl="3" indent="-184150" eaLnBrk="1" hangingPunct="1">
              <a:spcBef>
                <a:spcPct val="20000"/>
              </a:spcBef>
              <a:buChar char="-"/>
              <a:tabLst>
                <a:tab pos="893763" algn="l"/>
              </a:tabLst>
              <a:defRPr sz="1600">
                <a:latin typeface="+mn-lt"/>
                <a:cs typeface="+mn-cs"/>
              </a:defRPr>
            </a:lvl4pPr>
            <a:lvl5pPr marL="1704975" lvl="4" indent="-174625" eaLnBrk="1" hangingPunct="1">
              <a:spcBef>
                <a:spcPct val="20000"/>
              </a:spcBef>
              <a:buChar char="-"/>
              <a:tabLst>
                <a:tab pos="893763" algn="l"/>
              </a:tabLst>
              <a:defRPr sz="1400">
                <a:latin typeface="+mn-lt"/>
                <a:cs typeface="+mn-cs"/>
              </a:defRPr>
            </a:lvl5pPr>
            <a:lvl6pPr marL="21621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6pPr>
            <a:lvl7pPr marL="26193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7pPr>
            <a:lvl8pPr marL="30765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8pPr>
            <a:lvl9pPr marL="3533775" indent="-174625" fontAlgn="base">
              <a:spcBef>
                <a:spcPct val="20000"/>
              </a:spcBef>
              <a:spcAft>
                <a:spcPct val="0"/>
              </a:spcAft>
              <a:buChar char="-"/>
              <a:tabLst>
                <a:tab pos="893763" algn="l"/>
              </a:tabLst>
              <a:defRPr>
                <a:latin typeface="+mn-lt"/>
                <a:cs typeface="+mn-cs"/>
              </a:defRPr>
            </a:lvl9pPr>
          </a:lstStyle>
          <a:p>
            <a:r>
              <a:rPr lang="de-DE" dirty="0"/>
              <a:t>Tätigkeitsnachweis, </a:t>
            </a:r>
            <a:r>
              <a:rPr lang="de-DE" dirty="0" err="1"/>
              <a:t>Certificate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completion</a:t>
            </a:r>
            <a:endParaRPr lang="de-DE" dirty="0"/>
          </a:p>
          <a:p>
            <a:r>
              <a:rPr lang="de-DE" dirty="0"/>
              <a:t>Beurteilung/Zeugnis</a:t>
            </a:r>
          </a:p>
          <a:p>
            <a:r>
              <a:rPr lang="de-DE" dirty="0"/>
              <a:t>Bescheinigung, Beurteilung zur RU-Phase</a:t>
            </a:r>
          </a:p>
          <a:p>
            <a:r>
              <a:rPr lang="de-DE" dirty="0"/>
              <a:t>Praxisbericht</a:t>
            </a:r>
          </a:p>
          <a:p>
            <a:pPr lvl="1"/>
            <a:r>
              <a:rPr lang="de-DE" dirty="0"/>
              <a:t>Unterschrieben von Ihnen, Ihrer Anleitung und PBL Dozent*in</a:t>
            </a:r>
          </a:p>
          <a:p>
            <a:r>
              <a:rPr lang="de-DE" dirty="0"/>
              <a:t>Bei PBL an anderer Hochschule:</a:t>
            </a:r>
          </a:p>
          <a:p>
            <a:pPr lvl="1"/>
            <a:r>
              <a:rPr lang="de-DE" dirty="0"/>
              <a:t>Teilnahmebestätigung zu der PBL mit zeitlichem Umfang, Anzahl der Termine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C817FF6-656E-413D-9CBC-736EC0CB1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73570"/>
      </p:ext>
    </p:extLst>
  </p:cSld>
  <p:clrMapOvr>
    <a:masterClrMapping/>
  </p:clrMapOvr>
  <p:transition advTm="6873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Benutzerdefiniert 3">
      <a:dk1>
        <a:srgbClr val="292929"/>
      </a:dk1>
      <a:lt1>
        <a:srgbClr val="FFFFFF"/>
      </a:lt1>
      <a:dk2>
        <a:srgbClr val="A8101B"/>
      </a:dk2>
      <a:lt2>
        <a:srgbClr val="808080"/>
      </a:lt2>
      <a:accent1>
        <a:srgbClr val="21853E"/>
      </a:accent1>
      <a:accent2>
        <a:srgbClr val="115D2D"/>
      </a:accent2>
      <a:accent3>
        <a:srgbClr val="FFFFFF"/>
      </a:accent3>
      <a:accent4>
        <a:srgbClr val="212121"/>
      </a:accent4>
      <a:accent5>
        <a:srgbClr val="ABC2AF"/>
      </a:accent5>
      <a:accent6>
        <a:srgbClr val="0E5328"/>
      </a:accent6>
      <a:hlink>
        <a:srgbClr val="079353"/>
      </a:hlink>
      <a:folHlink>
        <a:srgbClr val="079353"/>
      </a:folHlink>
    </a:clrScheme>
    <a:fontScheme name="Benutzerdefiniertes Design">
      <a:majorFont>
        <a:latin typeface="Helvetica Neue LT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292929"/>
        </a:dk1>
        <a:lt1>
          <a:srgbClr val="FFFFFF"/>
        </a:lt1>
        <a:dk2>
          <a:srgbClr val="A8101B"/>
        </a:dk2>
        <a:lt2>
          <a:srgbClr val="808080"/>
        </a:lt2>
        <a:accent1>
          <a:srgbClr val="21853E"/>
        </a:accent1>
        <a:accent2>
          <a:srgbClr val="115D2D"/>
        </a:accent2>
        <a:accent3>
          <a:srgbClr val="FFFFFF"/>
        </a:accent3>
        <a:accent4>
          <a:srgbClr val="212121"/>
        </a:accent4>
        <a:accent5>
          <a:srgbClr val="ABC2AF"/>
        </a:accent5>
        <a:accent6>
          <a:srgbClr val="0E5328"/>
        </a:accent6>
        <a:hlink>
          <a:srgbClr val="84E8A8"/>
        </a:hlink>
        <a:folHlink>
          <a:srgbClr val="1D9D4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02_Vorlage Powerpoint_2021_16_zu_9_neues_CI.pptx" id="{125952BA-1386-48AE-95FA-D26273100669}" vid="{D16D8F67-5E71-4555-BCD7-57BEBDD0E9E5}"/>
    </a:ext>
  </a:ext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02_Vorlage Powerpoint_2021_16_zu_9_neues_CI-1</Template>
  <TotalTime>0</TotalTime>
  <Words>736</Words>
  <Application>Microsoft Office PowerPoint</Application>
  <PresentationFormat>Bildschirmpräsentation (4:3)</PresentationFormat>
  <Paragraphs>104</Paragraphs>
  <Slides>12</Slides>
  <Notes>0</Notes>
  <HiddenSlides>1</HiddenSlides>
  <MMClips>12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8" baseType="lpstr">
      <vt:lpstr>Arial</vt:lpstr>
      <vt:lpstr>Helvetica Neue LT</vt:lpstr>
      <vt:lpstr>HelveticaNeueLT W1G 47 LtCn</vt:lpstr>
      <vt:lpstr>HelveticaNeueLT W1G 57 Cn</vt:lpstr>
      <vt:lpstr>Wingdings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Clementine Daub</dc:creator>
  <cp:lastModifiedBy>Anne-Mareike Steidl</cp:lastModifiedBy>
  <cp:revision>17</cp:revision>
  <dcterms:created xsi:type="dcterms:W3CDTF">2022-03-07T16:08:20Z</dcterms:created>
  <dcterms:modified xsi:type="dcterms:W3CDTF">2022-03-30T10:12:19Z</dcterms:modified>
</cp:coreProperties>
</file>